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notesMasterIdLst>
    <p:notesMasterId r:id="rId9"/>
  </p:notesMasterIdLst>
  <p:sldIdLst>
    <p:sldId id="266" r:id="rId2"/>
    <p:sldId id="284" r:id="rId3"/>
    <p:sldId id="285" r:id="rId4"/>
    <p:sldId id="286" r:id="rId5"/>
    <p:sldId id="287" r:id="rId6"/>
    <p:sldId id="288" r:id="rId7"/>
    <p:sldId id="268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0860"/>
    <a:srgbClr val="1C1573"/>
    <a:srgbClr val="283E84"/>
    <a:srgbClr val="211D71"/>
    <a:srgbClr val="000099"/>
    <a:srgbClr val="1E2F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6305" autoAdjust="0"/>
  </p:normalViewPr>
  <p:slideViewPr>
    <p:cSldViewPr>
      <p:cViewPr varScale="1">
        <p:scale>
          <a:sx n="70" d="100"/>
          <a:sy n="70" d="100"/>
        </p:scale>
        <p:origin x="702" y="72"/>
      </p:cViewPr>
      <p:guideLst>
        <p:guide orient="horz" pos="2208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2EAAB2-9271-4BDD-97AF-EBC135F5D5A0}" type="datetimeFigureOut">
              <a:rPr lang="en-US" smtClean="0"/>
              <a:t>9/9/2020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B1DED4-035E-4548-AB9E-F9B1FE638F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8022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6" b="1180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441" cy="6858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550646"/>
            <a:ext cx="9680189" cy="17927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-447353"/>
            <a:ext cx="10744203" cy="805815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0" y="2549769"/>
            <a:ext cx="7330831" cy="1600725"/>
          </a:xfrm>
        </p:spPr>
        <p:txBody>
          <a:bodyPr anchor="ctr">
            <a:normAutofit/>
          </a:bodyPr>
          <a:lstStyle>
            <a:lvl1pPr algn="r"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dirty="0" smtClean="0"/>
              <a:t>Click to edit Course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08431" y="4452630"/>
            <a:ext cx="5994400" cy="343327"/>
          </a:xfrm>
        </p:spPr>
        <p:txBody>
          <a:bodyPr anchor="ctr">
            <a:normAutofit/>
          </a:bodyPr>
          <a:lstStyle>
            <a:lvl1pPr marL="0" indent="0" algn="r">
              <a:buNone/>
              <a:defRPr sz="17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 smtClean="0"/>
              <a:t>Click to edit SME’s name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299" y="896875"/>
            <a:ext cx="3096631" cy="108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116" y="4800600"/>
            <a:ext cx="5124715" cy="21336"/>
          </a:xfrm>
          <a:prstGeom prst="rect">
            <a:avLst/>
          </a:prstGeom>
        </p:spPr>
      </p:pic>
      <p:sp>
        <p:nvSpPr>
          <p:cNvPr id="22" name="Text Placeholder 21"/>
          <p:cNvSpPr>
            <a:spLocks noGrp="1"/>
          </p:cNvSpPr>
          <p:nvPr>
            <p:ph type="body" sz="quarter" idx="14"/>
          </p:nvPr>
        </p:nvSpPr>
        <p:spPr>
          <a:xfrm>
            <a:off x="5189412" y="4826977"/>
            <a:ext cx="6713419" cy="1108563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sz="1700">
                <a:solidFill>
                  <a:srgbClr val="1C1573"/>
                </a:solidFill>
                <a:latin typeface="Helvetica" panose="020B0604020202030204" pitchFamily="34" charset="0"/>
              </a:defRPr>
            </a:lvl1pPr>
          </a:lstStyle>
          <a:p>
            <a:pPr lvl="0"/>
            <a:r>
              <a:rPr lang="en-US" dirty="0" smtClean="0"/>
              <a:t>Click to edit </a:t>
            </a:r>
          </a:p>
          <a:p>
            <a:pPr lvl="0"/>
            <a:r>
              <a:rPr lang="en-US" dirty="0" smtClean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661812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1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335" y="2482116"/>
            <a:ext cx="8848465" cy="2130566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1831508" y="2575123"/>
            <a:ext cx="8666988" cy="19368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Helvetica" panose="020B060402020203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 smtClean="0"/>
              <a:t>Click to edit Session title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461970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10668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0569"/>
            <a:ext cx="9321800" cy="764364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2728913"/>
          </a:xfrm>
        </p:spPr>
        <p:txBody>
          <a:bodyPr/>
          <a:lstStyle>
            <a:lvl1pPr>
              <a:defRPr sz="1800">
                <a:latin typeface="Helvetica" panose="020B0604020202030204" pitchFamily="34" charset="0"/>
              </a:defRPr>
            </a:lvl1pPr>
            <a:lvl2pPr>
              <a:defRPr sz="1600">
                <a:latin typeface="Helvetica" panose="020B0604020202030204" pitchFamily="34" charset="0"/>
              </a:defRPr>
            </a:lvl2pPr>
            <a:lvl3pPr>
              <a:defRPr sz="1400">
                <a:latin typeface="Helvetica" panose="020B0604020202030204" pitchFamily="34" charset="0"/>
              </a:defRPr>
            </a:lvl3pPr>
            <a:lvl4pPr>
              <a:defRPr sz="1200">
                <a:latin typeface="Helvetica" panose="020B0604020202030204" pitchFamily="34" charset="0"/>
              </a:defRPr>
            </a:lvl4pPr>
            <a:lvl5pPr>
              <a:defRPr sz="12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15429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r">
              <a:defRPr sz="5400" b="1">
                <a:solidFill>
                  <a:srgbClr val="150860"/>
                </a:solidFill>
                <a:latin typeface="Helvetica"/>
                <a:cs typeface="Helvetica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r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Helvetica Light"/>
                <a:cs typeface="Helvetica Ligh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6871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184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29" r:id="rId2"/>
    <p:sldLayoutId id="2147483739" r:id="rId3"/>
    <p:sldLayoutId id="2147483740" r:id="rId4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upwork.com/resources/beginners-guide-back-end-development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upwork.com/resources/beginners-guide-back-end-development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upwork.com/resources/beginners-guide-back-end-development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572000" y="2549769"/>
            <a:ext cx="7330831" cy="1793631"/>
          </a:xfrm>
        </p:spPr>
        <p:txBody>
          <a:bodyPr/>
          <a:lstStyle/>
          <a:p>
            <a:r>
              <a:rPr lang="en-US" dirty="0" smtClean="0"/>
              <a:t>Backend </a:t>
            </a:r>
            <a:r>
              <a:rPr lang="en-US" dirty="0"/>
              <a:t>- Components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1800" dirty="0" smtClean="0">
                <a:solidFill>
                  <a:srgbClr val="211D71"/>
                </a:solidFill>
              </a:rPr>
              <a:t>Pravin Y Pawar</a:t>
            </a:r>
            <a:endParaRPr lang="en-US" sz="1800" dirty="0">
              <a:solidFill>
                <a:srgbClr val="211D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725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Server side Components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495799"/>
          </a:xfrm>
        </p:spPr>
        <p:txBody>
          <a:bodyPr/>
          <a:lstStyle/>
          <a:p>
            <a:r>
              <a:rPr lang="en-US" dirty="0" smtClean="0"/>
              <a:t>Server </a:t>
            </a:r>
            <a:r>
              <a:rPr lang="en-US" dirty="0"/>
              <a:t>acts as the lifeblood of the network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Can </a:t>
            </a:r>
            <a:r>
              <a:rPr lang="en-US" dirty="0"/>
              <a:t>be on-site or in the cloud</a:t>
            </a:r>
          </a:p>
          <a:p>
            <a:endParaRPr lang="en-US" dirty="0"/>
          </a:p>
          <a:p>
            <a:r>
              <a:rPr lang="en-US" dirty="0"/>
              <a:t>High-powered computers provide shared resources that need to run for application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file storage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security and encryption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databases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email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web services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/>
              <a:t>Servers: The machinery</a:t>
            </a:r>
            <a:endParaRPr lang="en-IN" dirty="0"/>
          </a:p>
        </p:txBody>
      </p:sp>
      <p:sp>
        <p:nvSpPr>
          <p:cNvPr id="6" name="TextBox 5"/>
          <p:cNvSpPr txBox="1"/>
          <p:nvPr/>
        </p:nvSpPr>
        <p:spPr>
          <a:xfrm>
            <a:off x="8153400" y="6157913"/>
            <a:ext cx="2514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Image : Adapted from </a:t>
            </a:r>
            <a:r>
              <a:rPr lang="en-US" sz="1200" dirty="0" err="1" smtClean="0"/>
              <a:t>Upwork</a:t>
            </a:r>
            <a:endParaRPr lang="en-US" sz="12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6700" y="3005066"/>
            <a:ext cx="6591300" cy="306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481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Server side Components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495799"/>
          </a:xfrm>
        </p:spPr>
        <p:txBody>
          <a:bodyPr/>
          <a:lstStyle/>
          <a:p>
            <a:r>
              <a:rPr lang="en-US" dirty="0"/>
              <a:t>Are the brains that make websites dynamic</a:t>
            </a:r>
          </a:p>
          <a:p>
            <a:r>
              <a:rPr lang="en-US" dirty="0"/>
              <a:t>Is responsible for accepting that query, fetching the data, and returning it to the website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Searching for a product in on online store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Searching for hotel locations within a specific state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en-US" dirty="0"/>
          </a:p>
          <a:p>
            <a:r>
              <a:rPr lang="en-US" dirty="0" smtClean="0"/>
              <a:t>Accepts </a:t>
            </a:r>
            <a:r>
              <a:rPr lang="en-US" dirty="0"/>
              <a:t>new and edited data when users of a website or application interact with them</a:t>
            </a:r>
          </a:p>
          <a:p>
            <a:r>
              <a:rPr lang="en-US" dirty="0"/>
              <a:t>The client can change information in a database from the browser such as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posting articles to a CMS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uploading photos to a social media profile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updating their customer information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smtClean="0"/>
              <a:t>Databases</a:t>
            </a:r>
            <a:r>
              <a:rPr lang="en-IN" dirty="0"/>
              <a:t>: The brains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0200" y="3962400"/>
            <a:ext cx="4881563" cy="240088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067800" y="6224788"/>
            <a:ext cx="1752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hlinkClick r:id="rId3"/>
              </a:rPr>
              <a:t>Image : </a:t>
            </a:r>
            <a:r>
              <a:rPr lang="en-US" sz="1200" dirty="0" err="1" smtClean="0">
                <a:hlinkClick r:id="rId3"/>
              </a:rPr>
              <a:t>Upwork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323483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Server side Components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6609861" cy="4495799"/>
          </a:xfrm>
        </p:spPr>
        <p:txBody>
          <a:bodyPr/>
          <a:lstStyle/>
          <a:p>
            <a:r>
              <a:rPr lang="en-US" dirty="0"/>
              <a:t>Any software on the server that connects an application’s front end to its back end</a:t>
            </a:r>
          </a:p>
          <a:p>
            <a:r>
              <a:rPr lang="en-US" dirty="0"/>
              <a:t>Think of it as plumbing for your site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pipes any communication, like requests and responses, back and forth between your application and server/database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you don’t see middleware, but it’s there and it has to be reliable and always do what’s expected of it</a:t>
            </a:r>
          </a:p>
          <a:p>
            <a:endParaRPr lang="en-US" dirty="0"/>
          </a:p>
          <a:p>
            <a:r>
              <a:rPr lang="en-US" dirty="0"/>
              <a:t>Middleware (server-side software) facilitates client-server connectivity, forming a middle layer between the app(s) and the network</a:t>
            </a:r>
          </a:p>
          <a:p>
            <a:r>
              <a:rPr lang="en-US" dirty="0"/>
              <a:t>Can be multi-layered, organized into different layers of a site, whether it’s the presentation layer or the business layer</a:t>
            </a:r>
          </a:p>
          <a:p>
            <a:r>
              <a:rPr lang="en-US" dirty="0"/>
              <a:t>Web APIs can play into the stack, providing a bridge between the business layer and presentation layer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/>
              <a:t>Middleware: The plumbing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5050" y="1722237"/>
            <a:ext cx="1504950" cy="1714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4737" y="3753276"/>
            <a:ext cx="4467225" cy="233362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404143" y="5957500"/>
            <a:ext cx="1752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hlinkClick r:id="rId4"/>
              </a:rPr>
              <a:t>Image : </a:t>
            </a:r>
            <a:r>
              <a:rPr lang="en-US" sz="1200" dirty="0" err="1" smtClean="0">
                <a:hlinkClick r:id="rId4"/>
              </a:rPr>
              <a:t>Upwork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967344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Server side Components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495799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Can choose from a variety of languages and frameworks depending on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the type of application being built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the specific processing requirements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other components already exist on the back end</a:t>
            </a:r>
          </a:p>
          <a:p>
            <a:r>
              <a:rPr lang="en-US" dirty="0" smtClean="0"/>
              <a:t>Languages </a:t>
            </a:r>
            <a:r>
              <a:rPr lang="en-US" dirty="0"/>
              <a:t>will differ in file size, performance, compatibility, how many lines of code required, and the style of programming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Some back-end scripting languages are object-oriented programming languages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Other languages may be compiled rather than interpreted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affects load time, readability, and processing power required to run the application</a:t>
            </a:r>
          </a:p>
          <a:p>
            <a:r>
              <a:rPr lang="en-US" dirty="0" smtClean="0"/>
              <a:t>Big </a:t>
            </a:r>
            <a:r>
              <a:rPr lang="en-US" dirty="0"/>
              <a:t>hitters in back-end programming, like: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Java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C# and C++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.NET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Perl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Scala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Node.js</a:t>
            </a:r>
          </a:p>
          <a:p>
            <a:r>
              <a:rPr lang="en-US" dirty="0" smtClean="0"/>
              <a:t>Frameworks </a:t>
            </a:r>
            <a:r>
              <a:rPr lang="en-US" dirty="0"/>
              <a:t>that developers use as scaffolding to build server-side applications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Django </a:t>
            </a:r>
            <a:r>
              <a:rPr lang="en-US" dirty="0"/>
              <a:t>(for Python)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Spring framework (for Java)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Node.js including </a:t>
            </a:r>
            <a:r>
              <a:rPr lang="en-US" dirty="0" err="1"/>
              <a:t>MeteorJS</a:t>
            </a:r>
            <a:r>
              <a:rPr lang="en-US" dirty="0"/>
              <a:t> and </a:t>
            </a:r>
            <a:r>
              <a:rPr lang="en-US" dirty="0" err="1"/>
              <a:t>ExpressJS</a:t>
            </a:r>
            <a:r>
              <a:rPr lang="en-US" dirty="0"/>
              <a:t> (for JavaScript with Node.js)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Ruby on Rails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err="1"/>
              <a:t>Symfony</a:t>
            </a:r>
            <a:r>
              <a:rPr lang="en-US" dirty="0"/>
              <a:t> (for PHP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Programming languages &amp; frameworks: The nuts &amp; bolts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1400" y="2743200"/>
            <a:ext cx="3190291" cy="192559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7576" y="4800600"/>
            <a:ext cx="2312424" cy="1648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237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Server side Components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495799"/>
          </a:xfrm>
        </p:spPr>
        <p:txBody>
          <a:bodyPr/>
          <a:lstStyle/>
          <a:p>
            <a:r>
              <a:rPr lang="en-US" dirty="0"/>
              <a:t>Can’t talk about the back-end portion of an application these days without touching on APIs (application programming interfaces)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Connect software, applications, databases, and services together seamlessly</a:t>
            </a:r>
          </a:p>
          <a:p>
            <a:r>
              <a:rPr lang="en-US" dirty="0"/>
              <a:t>Plays an integral role in how most server-side software architectures are built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Replacing more complicated programming to allow software to communicate and data to be transferred</a:t>
            </a:r>
          </a:p>
          <a:p>
            <a:endParaRPr lang="en-US" dirty="0"/>
          </a:p>
          <a:p>
            <a:endParaRPr lang="en-US" dirty="0"/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APIs: Crucial tech in Back-End programming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200" y="3048000"/>
            <a:ext cx="6905625" cy="35623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077200" y="6471850"/>
            <a:ext cx="1752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hlinkClick r:id="rId3"/>
              </a:rPr>
              <a:t>Image : </a:t>
            </a:r>
            <a:r>
              <a:rPr lang="en-US" sz="1200" dirty="0" err="1" smtClean="0">
                <a:hlinkClick r:id="rId3"/>
              </a:rPr>
              <a:t>Upwork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309850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657600"/>
            <a:ext cx="10515600" cy="904875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5205413"/>
            <a:ext cx="10515600" cy="1500187"/>
          </a:xfrm>
        </p:spPr>
        <p:txBody>
          <a:bodyPr/>
          <a:lstStyle/>
          <a:p>
            <a:r>
              <a:rPr lang="en-US" dirty="0" smtClean="0"/>
              <a:t>In our next session: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798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3194</TotalTime>
  <Words>508</Words>
  <Application>Microsoft Office PowerPoint</Application>
  <PresentationFormat>Widescreen</PresentationFormat>
  <Paragraphs>71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Arial</vt:lpstr>
      <vt:lpstr>Calibri</vt:lpstr>
      <vt:lpstr>Calibri Light</vt:lpstr>
      <vt:lpstr>Courier New</vt:lpstr>
      <vt:lpstr>Helvetica</vt:lpstr>
      <vt:lpstr>Helvetica Light</vt:lpstr>
      <vt:lpstr>Office Theme</vt:lpstr>
      <vt:lpstr>Backend - Components</vt:lpstr>
      <vt:lpstr>Server side Components</vt:lpstr>
      <vt:lpstr>Server side Components</vt:lpstr>
      <vt:lpstr>Server side Components</vt:lpstr>
      <vt:lpstr>Server side Components</vt:lpstr>
      <vt:lpstr>Server side Components</vt:lpstr>
      <vt:lpstr>Thank You!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pravin pawar</cp:lastModifiedBy>
  <cp:revision>232</cp:revision>
  <dcterms:created xsi:type="dcterms:W3CDTF">2018-10-16T06:13:57Z</dcterms:created>
  <dcterms:modified xsi:type="dcterms:W3CDTF">2020-09-09T09:49:37Z</dcterms:modified>
</cp:coreProperties>
</file>